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Lst>
  <p:notesMasterIdLst>
    <p:notesMasterId r:id="rId10"/>
  </p:notesMasterIdLst>
  <p:sldIdLst>
    <p:sldId id="279" r:id="rId2"/>
    <p:sldId id="280" r:id="rId3"/>
    <p:sldId id="281" r:id="rId4"/>
    <p:sldId id="282" r:id="rId5"/>
    <p:sldId id="283" r:id="rId6"/>
    <p:sldId id="284" r:id="rId7"/>
    <p:sldId id="285" r:id="rId8"/>
    <p:sldId id="257"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712214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0d31f9d8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0d31f9d8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171700"/>
            <a:ext cx="4572000" cy="1026599"/>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3557588"/>
            <a:ext cx="9144000" cy="158591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3536156"/>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115E21A-85C5-4069-A22A-93A4C80E4D8B}" type="datetime4">
              <a:rPr lang="en-US" smtClean="0"/>
              <a:pPr/>
              <a:t>March 29, 2020</a:t>
            </a:fld>
            <a:endParaRPr lang="en-US" dirty="0"/>
          </a:p>
        </p:txBody>
      </p:sp>
      <p:sp>
        <p:nvSpPr>
          <p:cNvPr id="23" name="Slide Number Placeholder 22"/>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52426" y="342901"/>
            <a:ext cx="7680960" cy="18287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DFA24-17DC-48A5-A19F-F3393529559E}"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DFA24-17DC-48A5-A19F-F3393529559E}"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097280"/>
            <a:ext cx="768096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E115E21A-85C5-4069-A22A-93A4C80E4D8B}" type="datetime4">
              <a:rPr lang="en-US" smtClean="0"/>
              <a:pPr/>
              <a:t>March 29, 2020</a:t>
            </a:fld>
            <a:endParaRPr lang="en-US" dirty="0"/>
          </a:p>
        </p:txBody>
      </p:sp>
      <p:sp>
        <p:nvSpPr>
          <p:cNvPr id="19" name="Slide Number Placeholder 18"/>
          <p:cNvSpPr>
            <a:spLocks noGrp="1"/>
          </p:cNvSpPr>
          <p:nvPr>
            <p:ph type="sldNum" sz="quarter" idx="15"/>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3002476"/>
            <a:ext cx="4572000" cy="883724"/>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E115E21A-85C5-4069-A22A-93A4C80E4D8B}" type="datetime4">
              <a:rPr lang="en-US" smtClean="0"/>
              <a:pPr/>
              <a:t>March 29, 2020</a:t>
            </a:fld>
            <a:endParaRPr lang="en-US" dirty="0"/>
          </a:p>
        </p:txBody>
      </p:sp>
      <p:sp>
        <p:nvSpPr>
          <p:cNvPr id="20" name="Slide Number Placeholder 19"/>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9144000" cy="13716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371600"/>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492559"/>
            <a:ext cx="8439912" cy="1488186"/>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097280"/>
            <a:ext cx="3886200" cy="3216402"/>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097280"/>
            <a:ext cx="3886200" cy="3216402"/>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E115E21A-85C5-4069-A22A-93A4C80E4D8B}" type="datetime4">
              <a:rPr lang="en-US" smtClean="0"/>
              <a:pPr/>
              <a:t>March 29, 2020</a:t>
            </a:fld>
            <a:endParaRPr lang="en-US" dirty="0"/>
          </a:p>
        </p:txBody>
      </p:sp>
      <p:sp>
        <p:nvSpPr>
          <p:cNvPr id="25" name="Slide Number Placeholder 24"/>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097281"/>
            <a:ext cx="3886200" cy="382190"/>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097281"/>
            <a:ext cx="3886200" cy="382190"/>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1508760"/>
            <a:ext cx="3886200" cy="28026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1508760"/>
            <a:ext cx="3886200" cy="28026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E115E21A-85C5-4069-A22A-93A4C80E4D8B}" type="datetime4">
              <a:rPr lang="en-US" smtClean="0"/>
              <a:pPr/>
              <a:t>March 29, 2020</a:t>
            </a:fld>
            <a:endParaRPr lang="en-US" dirty="0"/>
          </a:p>
        </p:txBody>
      </p:sp>
      <p:sp>
        <p:nvSpPr>
          <p:cNvPr id="24" name="Slide Number Placeholder 23"/>
          <p:cNvSpPr>
            <a:spLocks noGrp="1"/>
          </p:cNvSpPr>
          <p:nvPr>
            <p:ph type="sldNum" sz="quarter" idx="17"/>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E115E21A-85C5-4069-A22A-93A4C80E4D8B}" type="datetime4">
              <a:rPr lang="en-US" smtClean="0"/>
              <a:pPr/>
              <a:t>March 29, 2020</a:t>
            </a:fld>
            <a:endParaRPr lang="en-US" dirty="0"/>
          </a:p>
        </p:txBody>
      </p:sp>
      <p:sp>
        <p:nvSpPr>
          <p:cNvPr id="14" name="Slide Number Placeholder 13"/>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115E21A-85C5-4069-A22A-93A4C80E4D8B}" type="datetime4">
              <a:rPr lang="en-US" smtClean="0"/>
              <a:pPr/>
              <a:t>March 29, 2020</a:t>
            </a:fld>
            <a:endParaRPr lang="en-US" dirty="0"/>
          </a:p>
        </p:txBody>
      </p:sp>
      <p:sp>
        <p:nvSpPr>
          <p:cNvPr id="12" name="Slide Number Placeholder 11"/>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4300537"/>
            <a:ext cx="9144000" cy="84296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4271963"/>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7" y="1097280"/>
            <a:ext cx="3381375" cy="297537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097280"/>
            <a:ext cx="4681538" cy="2976372"/>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E115E21A-85C5-4069-A22A-93A4C80E4D8B}" type="datetime4">
              <a:rPr lang="en-US" smtClean="0"/>
              <a:pPr/>
              <a:t>March 29, 2020</a:t>
            </a:fld>
            <a:endParaRPr lang="en-US" dirty="0"/>
          </a:p>
        </p:txBody>
      </p:sp>
      <p:sp>
        <p:nvSpPr>
          <p:cNvPr id="18" name="Slide Number Placeholder 17"/>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5" y="0"/>
            <a:ext cx="3914775" cy="4243388"/>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200150"/>
            <a:ext cx="4572000" cy="2694928"/>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4300537"/>
            <a:ext cx="9144000" cy="84296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4271963"/>
            <a:ext cx="9144000" cy="11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06406"/>
            <a:ext cx="4572000" cy="993744"/>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E115E21A-85C5-4069-A22A-93A4C80E4D8B}" type="datetime4">
              <a:rPr lang="en-US" smtClean="0"/>
              <a:pPr/>
              <a:t>March 29, 2020</a:t>
            </a:fld>
            <a:endParaRPr lang="en-US" dirty="0"/>
          </a:p>
        </p:txBody>
      </p:sp>
      <p:sp>
        <p:nvSpPr>
          <p:cNvPr id="20" name="Slide Number Placeholder 19"/>
          <p:cNvSpPr>
            <a:spLocks noGrp="1"/>
          </p:cNvSpPr>
          <p:nvPr>
            <p:ph type="sldNum" sz="quarter" idx="15"/>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171450"/>
            <a:ext cx="7680960" cy="8001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097280"/>
            <a:ext cx="7680960" cy="32575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4907757"/>
            <a:ext cx="1466850" cy="185738"/>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E115E21A-85C5-4069-A22A-93A4C80E4D8B}" type="datetime4">
              <a:rPr lang="en-US" smtClean="0"/>
              <a:pPr/>
              <a:t>March 29, 2020</a:t>
            </a:fld>
            <a:endParaRPr lang="en-US" dirty="0"/>
          </a:p>
        </p:txBody>
      </p:sp>
      <p:sp>
        <p:nvSpPr>
          <p:cNvPr id="5" name="Footer Placeholder 4"/>
          <p:cNvSpPr>
            <a:spLocks noGrp="1"/>
          </p:cNvSpPr>
          <p:nvPr>
            <p:ph type="ftr" sz="quarter" idx="3"/>
          </p:nvPr>
        </p:nvSpPr>
        <p:spPr>
          <a:xfrm>
            <a:off x="1809750" y="4907757"/>
            <a:ext cx="4086225" cy="185738"/>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7886700" y="4907757"/>
            <a:ext cx="876300" cy="185738"/>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hyperlink" Target="https://youtu.be/X3r_KtUZRtI" TargetMode="External"/><Relationship Id="rId5" Type="http://schemas.openxmlformats.org/officeDocument/2006/relationships/hyperlink" Target="https://www.youtube.com/watch?v=XaTOjCIzaUM" TargetMode="External"/><Relationship Id="rId4" Type="http://schemas.openxmlformats.org/officeDocument/2006/relationships/hyperlink" Target="https://www.youtube.com/watch?v=iNpOffXCb58"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marL="285750" indent="-285750">
              <a:buFont typeface="Arial" panose="020B0604020202020204" pitchFamily="34" charset="0"/>
              <a:buChar char="•"/>
            </a:pPr>
            <a:r>
              <a:rPr lang="en-US" dirty="0" smtClean="0"/>
              <a:t>Minimum of 8 pages. (Optional cover)</a:t>
            </a:r>
          </a:p>
          <a:p>
            <a:pPr marL="285750" indent="-285750">
              <a:buFont typeface="Arial" panose="020B0604020202020204" pitchFamily="34" charset="0"/>
              <a:buChar char="•"/>
            </a:pPr>
            <a:r>
              <a:rPr lang="en-US" dirty="0" smtClean="0"/>
              <a:t>A variety of media is encouraged but 3 is the minimum. </a:t>
            </a:r>
          </a:p>
          <a:p>
            <a:pPr marL="285750" indent="-285750">
              <a:buFont typeface="Arial" panose="020B0604020202020204" pitchFamily="34" charset="0"/>
              <a:buChar char="•"/>
            </a:pPr>
            <a:r>
              <a:rPr lang="en-US" dirty="0" smtClean="0"/>
              <a:t>The book needs to bound in some way. Try and be creative with this (sewn with thread, yarn, wire, hole punched with rings, really anything will work</a:t>
            </a:r>
            <a:r>
              <a:rPr lang="en-US" dirty="0" smtClean="0"/>
              <a:t>!)</a:t>
            </a:r>
          </a:p>
          <a:p>
            <a:pPr marL="285750" indent="-285750">
              <a:buFont typeface="Arial" panose="020B0604020202020204" pitchFamily="34" charset="0"/>
              <a:buChar char="•"/>
            </a:pPr>
            <a:r>
              <a:rPr lang="en-US" dirty="0" smtClean="0"/>
              <a:t>Does not need to follow classic book structure. You could make an accordion form, a pop up, a box that opens up! Have fun with your design!</a:t>
            </a:r>
            <a:endParaRPr lang="en-US" dirty="0" smtClean="0"/>
          </a:p>
          <a:p>
            <a:pPr marL="285750" indent="-285750">
              <a:buFont typeface="Arial" panose="020B0604020202020204" pitchFamily="34" charset="0"/>
              <a:buChar char="•"/>
            </a:pPr>
            <a:r>
              <a:rPr lang="en-US" dirty="0" smtClean="0"/>
              <a:t>Once finished I would like you to respond to the following questions about your book.</a:t>
            </a:r>
          </a:p>
          <a:p>
            <a:pPr marL="342900" lvl="0" indent="-342900">
              <a:buFont typeface="+mj-lt"/>
              <a:buAutoNum type="arabicPeriod"/>
            </a:pPr>
            <a:r>
              <a:rPr lang="en-US" dirty="0"/>
              <a:t>Clearly and simply state the central idea of your </a:t>
            </a:r>
            <a:r>
              <a:rPr lang="en-US" dirty="0" smtClean="0"/>
              <a:t>book.</a:t>
            </a:r>
          </a:p>
          <a:p>
            <a:pPr marL="342900" lvl="0" indent="-342900">
              <a:buFont typeface="+mj-lt"/>
              <a:buAutoNum type="arabicPeriod"/>
            </a:pPr>
            <a:r>
              <a:rPr lang="en-US" dirty="0"/>
              <a:t>Explain how the work in your </a:t>
            </a:r>
            <a:r>
              <a:rPr lang="en-US" dirty="0" smtClean="0"/>
              <a:t>book </a:t>
            </a:r>
            <a:r>
              <a:rPr lang="en-US" dirty="0"/>
              <a:t>demonstrates your intent and the </a:t>
            </a:r>
            <a:r>
              <a:rPr lang="en-US" dirty="0" smtClean="0"/>
              <a:t>combination of </a:t>
            </a:r>
            <a:r>
              <a:rPr lang="en-US" dirty="0"/>
              <a:t>your </a:t>
            </a:r>
            <a:r>
              <a:rPr lang="en-US" dirty="0" smtClean="0"/>
              <a:t>two ideas. </a:t>
            </a:r>
            <a:r>
              <a:rPr lang="en-US" dirty="0"/>
              <a:t>You may refer to specific images as examples</a:t>
            </a:r>
            <a:r>
              <a:rPr lang="en-US" dirty="0" smtClean="0"/>
              <a:t>.</a:t>
            </a:r>
          </a:p>
          <a:p>
            <a:pPr lvl="0"/>
            <a:r>
              <a:rPr lang="en-US" dirty="0" smtClean="0"/>
              <a:t>*writing can be turned in with images of you completed book*</a:t>
            </a:r>
            <a:endParaRPr lang="en-US" dirty="0"/>
          </a:p>
          <a:p>
            <a:pPr marL="342900" lvl="0" indent="-342900">
              <a:buFont typeface="+mj-lt"/>
              <a:buAutoNum type="arabicPeriod"/>
            </a:pPr>
            <a:endParaRPr lang="en-US" dirty="0"/>
          </a:p>
          <a:p>
            <a:pPr marL="342900" indent="-342900">
              <a:buFont typeface="+mj-lt"/>
              <a:buAutoNum type="arabicPeriod"/>
            </a:pPr>
            <a:endParaRPr lang="en-US" dirty="0" smtClean="0"/>
          </a:p>
          <a:p>
            <a:endParaRPr lang="en-US" dirty="0" smtClean="0"/>
          </a:p>
          <a:p>
            <a:pPr marL="285750" indent="-28575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Requirements…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645587944"/>
      </p:ext>
    </p:extLst>
  </p:cSld>
  <p:clrMapOvr>
    <a:masterClrMapping/>
  </p:clrMapOvr>
  <mc:AlternateContent xmlns:mc="http://schemas.openxmlformats.org/markup-compatibility/2006">
    <mc:Choice xmlns:p14="http://schemas.microsoft.com/office/powerpoint/2010/main" Requires="p14">
      <p:transition spd="slow" p14:dur="2000" advTm="164775"/>
    </mc:Choice>
    <mc:Fallback>
      <p:transition spd="slow" advTm="164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20000"/>
          </a:bodyPr>
          <a:lstStyle/>
          <a:p>
            <a:pPr marL="285750" indent="-285750">
              <a:buFont typeface="Arial" panose="020B0604020202020204" pitchFamily="34" charset="0"/>
              <a:buChar char="•"/>
            </a:pPr>
            <a:r>
              <a:rPr lang="en-US" dirty="0" smtClean="0"/>
              <a:t>Brainstorm ideas: In your sketchbook or any paper really make a list of at least 5 current events, movements, or topics you are interested in personally. They can be serious (global warming, deforestation, #</a:t>
            </a:r>
            <a:r>
              <a:rPr lang="en-US" dirty="0" err="1" smtClean="0"/>
              <a:t>metoo</a:t>
            </a:r>
            <a:r>
              <a:rPr lang="en-US" dirty="0" smtClean="0"/>
              <a:t> movement, gender equality, etc.) or more relaxed (STAR WARS, video games, sports, your love of ice cream, etc.).</a:t>
            </a:r>
          </a:p>
          <a:p>
            <a:pPr marL="285750" indent="-285750">
              <a:buFont typeface="Arial" panose="020B0604020202020204" pitchFamily="34" charset="0"/>
              <a:buChar char="•"/>
            </a:pPr>
            <a:r>
              <a:rPr lang="en-US" dirty="0" smtClean="0"/>
              <a:t>Research artists: Investigate at least 3 artists whose style you are interested in. I would prefer you choose a modern artist, meaning someone that has made or is currently making art in the last 50 years. If you REALLY want to focus on an artist that is older than that (Van Gogh, Monet, Matisse, etc.) please get my approval first. </a:t>
            </a:r>
            <a:endParaRPr lang="en-US" dirty="0" smtClean="0"/>
          </a:p>
          <a:p>
            <a:pPr marL="285750" indent="-285750">
              <a:buFont typeface="Arial" panose="020B0604020202020204" pitchFamily="34" charset="0"/>
              <a:buChar char="•"/>
            </a:pPr>
            <a:r>
              <a:rPr lang="en-US" dirty="0" smtClean="0"/>
              <a:t>Once you decide your theme and artist, send me a Remind message! I’d like to know what you’ll be focusing on. Ill check in with everyone this Friday 4/3 to see where you are all at and determine a due date from there. My guess is this will be 2+ weeks.</a:t>
            </a:r>
            <a:endParaRPr lang="en-US" dirty="0"/>
          </a:p>
        </p:txBody>
      </p:sp>
      <p:sp>
        <p:nvSpPr>
          <p:cNvPr id="3" name="Title 2"/>
          <p:cNvSpPr>
            <a:spLocks noGrp="1"/>
          </p:cNvSpPr>
          <p:nvPr>
            <p:ph type="title"/>
          </p:nvPr>
        </p:nvSpPr>
        <p:spPr/>
        <p:txBody>
          <a:bodyPr/>
          <a:lstStyle/>
          <a:p>
            <a:r>
              <a:rPr lang="en-US" dirty="0" smtClean="0"/>
              <a:t>Process…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65022012"/>
      </p:ext>
    </p:extLst>
  </p:cSld>
  <p:clrMapOvr>
    <a:masterClrMapping/>
  </p:clrMapOvr>
  <mc:AlternateContent xmlns:mc="http://schemas.openxmlformats.org/markup-compatibility/2006">
    <mc:Choice xmlns:p14="http://schemas.microsoft.com/office/powerpoint/2010/main" Requires="p14">
      <p:transition spd="slow" p14:dur="2000" advTm="156617"/>
    </mc:Choice>
    <mc:Fallback>
      <p:transition spd="slow" advTm="1566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097280"/>
            <a:ext cx="7680960" cy="3912870"/>
          </a:xfrm>
        </p:spPr>
        <p:txBody>
          <a:bodyPr>
            <a:normAutofit lnSpcReduction="10000"/>
          </a:bodyPr>
          <a:lstStyle/>
          <a:p>
            <a:pPr marL="285750" indent="-285750">
              <a:buFont typeface="Arial" panose="020B0604020202020204" pitchFamily="34" charset="0"/>
              <a:buChar char="•"/>
            </a:pPr>
            <a:r>
              <a:rPr lang="en-US" sz="1600" dirty="0"/>
              <a:t>So many options for this. You can fold a single piece of a large paper to make a book or make separate pages and bind them together. In my example I had 7 pages that I folded in half then bound</a:t>
            </a:r>
            <a:r>
              <a:rPr lang="en-US" sz="1600" dirty="0" smtClean="0"/>
              <a:t>. Below are two helpful videos.</a:t>
            </a:r>
            <a:endParaRPr lang="en-US" sz="1600" dirty="0"/>
          </a:p>
          <a:p>
            <a:r>
              <a:rPr lang="en-US" sz="1600" dirty="0" smtClean="0">
                <a:hlinkClick r:id="rId4"/>
              </a:rPr>
              <a:t>Fancy </a:t>
            </a:r>
            <a:r>
              <a:rPr lang="en-US" sz="1600" dirty="0" smtClean="0">
                <a:hlinkClick r:id="rId4"/>
              </a:rPr>
              <a:t>book with sewn binding</a:t>
            </a:r>
            <a:endParaRPr lang="en-US" sz="1600" dirty="0" smtClean="0"/>
          </a:p>
          <a:p>
            <a:r>
              <a:rPr lang="en-US" sz="1600" dirty="0" smtClean="0">
                <a:hlinkClick r:id="rId5"/>
              </a:rPr>
              <a:t>No glue book </a:t>
            </a:r>
            <a:r>
              <a:rPr lang="en-US" sz="1600" dirty="0" smtClean="0">
                <a:hlinkClick r:id="rId5"/>
              </a:rPr>
              <a:t>making</a:t>
            </a:r>
            <a:endParaRPr lang="en-US" sz="1600" dirty="0" smtClean="0"/>
          </a:p>
          <a:p>
            <a:pPr marL="285750" indent="-285750">
              <a:buFont typeface="Arial" panose="020B0604020202020204" pitchFamily="34" charset="0"/>
              <a:buChar char="•"/>
            </a:pPr>
            <a:r>
              <a:rPr lang="en-US" sz="1600" dirty="0" smtClean="0"/>
              <a:t>Obviously we are not in the art room so your supplies are what you have at home! Be creative with what you have, no matter what you make it will be great. </a:t>
            </a:r>
          </a:p>
          <a:p>
            <a:pPr marL="285750" indent="-285750">
              <a:buFont typeface="Arial" panose="020B0604020202020204" pitchFamily="34" charset="0"/>
              <a:buChar char="•"/>
            </a:pPr>
            <a:r>
              <a:rPr lang="en-US" sz="1600" dirty="0" smtClean="0"/>
              <a:t>Think about upcycling things around your house or from outside. Strong brewed Coffee or tea can be used like watercolor. Make up, nail polish, berry juice, etc. can also be used!</a:t>
            </a:r>
          </a:p>
          <a:p>
            <a:pPr marL="285750" indent="-285750">
              <a:buFont typeface="Arial" panose="020B0604020202020204" pitchFamily="34" charset="0"/>
              <a:buChar char="•"/>
            </a:pPr>
            <a:r>
              <a:rPr lang="en-US" sz="1600" dirty="0" smtClean="0"/>
              <a:t>If you do not have glue you can make wheat paste!</a:t>
            </a:r>
          </a:p>
          <a:p>
            <a:r>
              <a:rPr lang="en-US" sz="1600" dirty="0" smtClean="0">
                <a:hlinkClick r:id="rId6"/>
              </a:rPr>
              <a:t>Wheat Paste recipe</a:t>
            </a:r>
            <a:endParaRPr lang="en-US" sz="1600" dirty="0" smtClean="0"/>
          </a:p>
          <a:p>
            <a:pPr marL="285750" indent="-285750">
              <a:buFont typeface="Arial" panose="020B0604020202020204" pitchFamily="34" charset="0"/>
              <a:buChar char="•"/>
            </a:pPr>
            <a:endParaRPr lang="en-US" dirty="0" smtClean="0"/>
          </a:p>
          <a:p>
            <a:endParaRPr lang="en-US" dirty="0" smtClean="0"/>
          </a:p>
        </p:txBody>
      </p:sp>
      <p:sp>
        <p:nvSpPr>
          <p:cNvPr id="3" name="Title 2"/>
          <p:cNvSpPr>
            <a:spLocks noGrp="1"/>
          </p:cNvSpPr>
          <p:nvPr>
            <p:ph type="title"/>
          </p:nvPr>
        </p:nvSpPr>
        <p:spPr/>
        <p:txBody>
          <a:bodyPr/>
          <a:lstStyle/>
          <a:p>
            <a:r>
              <a:rPr lang="en-US" dirty="0" smtClean="0"/>
              <a:t>How to make a book!</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1324257361"/>
      </p:ext>
    </p:extLst>
  </p:cSld>
  <p:clrMapOvr>
    <a:masterClrMapping/>
  </p:clrMapOvr>
  <mc:AlternateContent xmlns:mc="http://schemas.openxmlformats.org/markup-compatibility/2006">
    <mc:Choice xmlns:p14="http://schemas.microsoft.com/office/powerpoint/2010/main" Requires="p14">
      <p:transition spd="slow" p14:dur="2000" advTm="147748"/>
    </mc:Choice>
    <mc:Fallback>
      <p:transition spd="slow" advTm="147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Examples!</a:t>
            </a:r>
            <a:endParaRPr lang="en-US" dirty="0"/>
          </a:p>
        </p:txBody>
      </p:sp>
      <p:pic>
        <p:nvPicPr>
          <p:cNvPr id="1027"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724401" y="1096963"/>
            <a:ext cx="3722432" cy="3734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rcRect/>
          <a:stretch>
            <a:fillRect/>
          </a:stretch>
        </p:blipFill>
        <p:spPr bwMode="auto">
          <a:xfrm>
            <a:off x="352425" y="1249226"/>
            <a:ext cx="4205952" cy="315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361926805"/>
      </p:ext>
    </p:extLst>
  </p:cSld>
  <p:clrMapOvr>
    <a:masterClrMapping/>
  </p:clrMapOvr>
  <mc:AlternateContent xmlns:mc="http://schemas.openxmlformats.org/markup-compatibility/2006">
    <mc:Choice xmlns:p14="http://schemas.microsoft.com/office/powerpoint/2010/main" Requires="p14">
      <p:transition spd="slow" p14:dur="2000" advTm="38750"/>
    </mc:Choice>
    <mc:Fallback>
      <p:transition spd="slow" advTm="38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0"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419600" y="1109542"/>
            <a:ext cx="4367213" cy="287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rcRect/>
          <a:stretch>
            <a:fillRect/>
          </a:stretch>
        </p:blipFill>
        <p:spPr bwMode="auto">
          <a:xfrm>
            <a:off x="914400" y="438150"/>
            <a:ext cx="3169781" cy="4254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2573080774"/>
      </p:ext>
    </p:extLst>
  </p:cSld>
  <p:clrMapOvr>
    <a:masterClrMapping/>
  </p:clrMapOvr>
  <mc:AlternateContent xmlns:mc="http://schemas.openxmlformats.org/markup-compatibility/2006">
    <mc:Choice xmlns:p14="http://schemas.microsoft.com/office/powerpoint/2010/main" Requires="p14">
      <p:transition spd="slow" p14:dur="2000" advTm="47002"/>
    </mc:Choice>
    <mc:Fallback>
      <p:transition spd="slow" advTm="470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8" name="Content Placeholder 7"/>
          <p:cNvSpPr>
            <a:spLocks noGrp="1"/>
          </p:cNvSpPr>
          <p:nvPr>
            <p:ph sz="quarter" idx="13"/>
          </p:nvPr>
        </p:nvSpPr>
        <p:spPr/>
        <p:txBody>
          <a:bodyPr/>
          <a:lstStyle/>
          <a:p>
            <a:endParaRPr lang="en-US"/>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65150"/>
            <a:ext cx="4139712"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quarter" idx="14"/>
          </p:nvPr>
        </p:nvSpPr>
        <p:spPr/>
        <p:txBody>
          <a:bodyPr/>
          <a:lstStyle/>
          <a:p>
            <a:endParaRPr lang="en-US" dirty="0"/>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652387"/>
            <a:ext cx="3190875" cy="425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422701849"/>
      </p:ext>
    </p:extLst>
  </p:cSld>
  <p:clrMapOvr>
    <a:masterClrMapping/>
  </p:clrMapOvr>
  <mc:AlternateContent xmlns:mc="http://schemas.openxmlformats.org/markup-compatibility/2006">
    <mc:Choice xmlns:p14="http://schemas.microsoft.com/office/powerpoint/2010/main" Requires="p14">
      <p:transition spd="slow" p14:dur="2000" advTm="47062"/>
    </mc:Choice>
    <mc:Fallback>
      <p:transition spd="slow" advTm="47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4098" name="Picture 2"/>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353780" y="1653448"/>
            <a:ext cx="4228021" cy="228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68684"/>
            <a:ext cx="4038600" cy="303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extLst>
      <p:ext uri="{BB962C8B-B14F-4D97-AF65-F5344CB8AC3E}">
        <p14:creationId xmlns:p14="http://schemas.microsoft.com/office/powerpoint/2010/main" val="3047604832"/>
      </p:ext>
    </p:extLst>
  </p:cSld>
  <p:clrMapOvr>
    <a:masterClrMapping/>
  </p:clrMapOvr>
  <mc:AlternateContent xmlns:mc="http://schemas.openxmlformats.org/markup-compatibility/2006">
    <mc:Choice xmlns:p14="http://schemas.microsoft.com/office/powerpoint/2010/main" Requires="p14">
      <p:transition spd="slow" p14:dur="2000" advTm="49453"/>
    </mc:Choice>
    <mc:Fallback>
      <p:transition spd="slow" advTm="49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Example for the writing portion…</a:t>
            </a:r>
            <a:endParaRPr dirty="0"/>
          </a:p>
        </p:txBody>
      </p:sp>
      <p:sp>
        <p:nvSpPr>
          <p:cNvPr id="63" name="Google Shape;63;p14"/>
          <p:cNvSpPr txBox="1">
            <a:spLocks noGrp="1"/>
          </p:cNvSpPr>
          <p:nvPr>
            <p:ph type="body" idx="1"/>
          </p:nvPr>
        </p:nvSpPr>
        <p:spPr>
          <a:prstGeom prst="rect">
            <a:avLst/>
          </a:prstGeom>
        </p:spPr>
        <p:txBody>
          <a:bodyPr spcFirstLastPara="1" wrap="square" lIns="91425" tIns="91425" rIns="91425" bIns="91425" anchor="t" anchorCtr="0">
            <a:noAutofit/>
          </a:bodyPr>
          <a:lstStyle/>
          <a:p>
            <a:pPr marL="419100">
              <a:buSzPts val="2400"/>
              <a:buAutoNum type="arabicPeriod"/>
            </a:pPr>
            <a:r>
              <a:rPr lang="en" sz="1600" dirty="0" smtClean="0"/>
              <a:t>Clearly </a:t>
            </a:r>
            <a:r>
              <a:rPr lang="en" sz="1600" dirty="0"/>
              <a:t>and simply state the central idea of your </a:t>
            </a:r>
            <a:r>
              <a:rPr lang="en" sz="1600" dirty="0" smtClean="0"/>
              <a:t>book.</a:t>
            </a:r>
          </a:p>
          <a:p>
            <a:pPr marL="361950" indent="-285750">
              <a:buSzPts val="2400"/>
            </a:pPr>
            <a:r>
              <a:rPr lang="en" sz="1600" dirty="0" smtClean="0"/>
              <a:t>My book is </a:t>
            </a:r>
            <a:r>
              <a:rPr lang="en" sz="1600" dirty="0"/>
              <a:t>the fusion between the events of the Northern Arizona Yarnell Hill Fire in 2013 that claimed the lives of 19 hotshot firefighters and mixed media collage techniques inspired by artist Elliott Hundley. I use poems from Dylan Thomas as a narration throughout the </a:t>
            </a:r>
            <a:r>
              <a:rPr lang="en" sz="1600" dirty="0" smtClean="0"/>
              <a:t>pieces.</a:t>
            </a:r>
          </a:p>
          <a:p>
            <a:pPr marL="0" lvl="0" indent="0">
              <a:spcBef>
                <a:spcPts val="1600"/>
              </a:spcBef>
              <a:spcAft>
                <a:spcPts val="1600"/>
              </a:spcAft>
              <a:buNone/>
            </a:pPr>
            <a:r>
              <a:rPr lang="en-US" sz="1600" dirty="0" smtClean="0"/>
              <a:t>2. </a:t>
            </a:r>
            <a:r>
              <a:rPr lang="en-US" sz="1600" dirty="0"/>
              <a:t>Explain how the work in your concentration demonstrates your intent and the sustained investigation of your idea. You may refer to specific images as </a:t>
            </a:r>
            <a:r>
              <a:rPr lang="en-US" sz="1600" dirty="0" smtClean="0"/>
              <a:t>examples.</a:t>
            </a:r>
          </a:p>
          <a:p>
            <a:pPr marL="285750" indent="-285750">
              <a:spcBef>
                <a:spcPts val="1600"/>
              </a:spcBef>
              <a:spcAft>
                <a:spcPts val="1600"/>
              </a:spcAft>
            </a:pPr>
            <a:r>
              <a:rPr lang="en-US" sz="1600" dirty="0" smtClean="0"/>
              <a:t>Each </a:t>
            </a:r>
            <a:r>
              <a:rPr lang="en-US" sz="1600" dirty="0"/>
              <a:t>piece contains a connection to both of the themes through a literal or suggested representation of the </a:t>
            </a:r>
            <a:r>
              <a:rPr lang="en-US" sz="1600" dirty="0" err="1"/>
              <a:t>Yarnell</a:t>
            </a:r>
            <a:r>
              <a:rPr lang="en-US" sz="1600" dirty="0"/>
              <a:t> Fire and Hundley’s collaging process. For example slide 7 page 3,  juxtaposes the statistics of the fires damage with the layering and subtraction of media of the surface. Slide 10 page 6 is a continuation of the theme purely represented by burned paper incorporated by collage.</a:t>
            </a:r>
          </a:p>
          <a:p>
            <a:pPr marL="0" lvl="0" indent="0" algn="l" rtl="0">
              <a:spcBef>
                <a:spcPts val="1600"/>
              </a:spcBef>
              <a:spcAft>
                <a:spcPts val="1600"/>
              </a:spcAft>
              <a:buNone/>
            </a:pPr>
            <a:endParaRPr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4979"/>
    </mc:Choice>
    <mc:Fallback>
      <p:transition spd="slow" advTm="1349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3107</TotalTime>
  <Words>674</Words>
  <Application>Microsoft Office PowerPoint</Application>
  <PresentationFormat>On-screen Show (16:9)</PresentationFormat>
  <Paragraphs>29</Paragraphs>
  <Slides>8</Slides>
  <Notes>1</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Mylar</vt:lpstr>
      <vt:lpstr>Requirements… </vt:lpstr>
      <vt:lpstr>Process…</vt:lpstr>
      <vt:lpstr>How to make a book!</vt:lpstr>
      <vt:lpstr>More Examples!</vt:lpstr>
      <vt:lpstr>PowerPoint Presentation</vt:lpstr>
      <vt:lpstr>PowerPoint Presentation</vt:lpstr>
      <vt:lpstr>PowerPoint Presentation</vt:lpstr>
      <vt:lpstr>Example for the writing portion…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Art</dc:title>
  <dc:creator>Cardenas, Caitlin</dc:creator>
  <cp:lastModifiedBy>Cardenas, Caitlin</cp:lastModifiedBy>
  <cp:revision>19</cp:revision>
  <dcterms:modified xsi:type="dcterms:W3CDTF">2020-03-30T04:41:07Z</dcterms:modified>
</cp:coreProperties>
</file>